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6" r:id="rId1"/>
  </p:sldMasterIdLst>
  <p:sldIdLst>
    <p:sldId id="262" r:id="rId2"/>
    <p:sldId id="263" r:id="rId3"/>
    <p:sldId id="261" r:id="rId4"/>
    <p:sldId id="260" r:id="rId5"/>
    <p:sldId id="258" r:id="rId6"/>
    <p:sldId id="259" r:id="rId7"/>
    <p:sldId id="265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4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9B38ED-CD48-4DAD-A991-376D0C861ECA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E37F1084-C72F-48F0-BCF4-36F305AA5978}">
      <dgm:prSet phldrT="[Текст]"/>
      <dgm:spPr/>
      <dgm:t>
        <a:bodyPr/>
        <a:lstStyle/>
        <a:p>
          <a:r>
            <a:rPr lang="ru-RU" dirty="0" smtClean="0"/>
            <a:t>педагог</a:t>
          </a:r>
          <a:endParaRPr lang="ru-RU" dirty="0"/>
        </a:p>
      </dgm:t>
    </dgm:pt>
    <dgm:pt modelId="{80F57F75-1522-41C5-A997-8E63778AD7FE}" type="parTrans" cxnId="{6E4CFCDA-29EE-495B-BDBC-10580D136EF9}">
      <dgm:prSet/>
      <dgm:spPr/>
      <dgm:t>
        <a:bodyPr/>
        <a:lstStyle/>
        <a:p>
          <a:endParaRPr lang="ru-RU"/>
        </a:p>
      </dgm:t>
    </dgm:pt>
    <dgm:pt modelId="{E66046DB-9B24-4845-B7D3-121901365A6E}" type="sibTrans" cxnId="{6E4CFCDA-29EE-495B-BDBC-10580D136EF9}">
      <dgm:prSet/>
      <dgm:spPr/>
      <dgm:t>
        <a:bodyPr/>
        <a:lstStyle/>
        <a:p>
          <a:endParaRPr lang="ru-RU"/>
        </a:p>
      </dgm:t>
    </dgm:pt>
    <dgm:pt modelId="{637C32B6-2FAE-4DA3-B327-F2012A3C76DE}">
      <dgm:prSet phldrT="[Текст]"/>
      <dgm:spPr/>
      <dgm:t>
        <a:bodyPr/>
        <a:lstStyle/>
        <a:p>
          <a:r>
            <a:rPr lang="ru-RU" dirty="0" smtClean="0"/>
            <a:t>родитель</a:t>
          </a:r>
          <a:endParaRPr lang="ru-RU" dirty="0"/>
        </a:p>
      </dgm:t>
    </dgm:pt>
    <dgm:pt modelId="{6364908C-E107-46E3-AA51-9864CBA5225F}" type="parTrans" cxnId="{238013FA-7698-456F-AAEC-2151561D4540}">
      <dgm:prSet/>
      <dgm:spPr/>
      <dgm:t>
        <a:bodyPr/>
        <a:lstStyle/>
        <a:p>
          <a:endParaRPr lang="ru-RU"/>
        </a:p>
      </dgm:t>
    </dgm:pt>
    <dgm:pt modelId="{D2553E26-B101-4891-9AAC-7972C1957DCC}" type="sibTrans" cxnId="{238013FA-7698-456F-AAEC-2151561D4540}">
      <dgm:prSet/>
      <dgm:spPr/>
      <dgm:t>
        <a:bodyPr/>
        <a:lstStyle/>
        <a:p>
          <a:endParaRPr lang="ru-RU"/>
        </a:p>
      </dgm:t>
    </dgm:pt>
    <dgm:pt modelId="{31B6EAF0-F0D6-482B-A1ED-9A0A0BF94EFA}">
      <dgm:prSet phldrT="[Текст]"/>
      <dgm:spPr/>
      <dgm:t>
        <a:bodyPr/>
        <a:lstStyle/>
        <a:p>
          <a:r>
            <a:rPr lang="ru-RU" dirty="0" smtClean="0"/>
            <a:t>ребёнок</a:t>
          </a:r>
          <a:endParaRPr lang="ru-RU" dirty="0"/>
        </a:p>
      </dgm:t>
    </dgm:pt>
    <dgm:pt modelId="{992C10BD-F42F-4F35-A93D-A132C57C6D32}" type="parTrans" cxnId="{F06255F6-D8F3-43DC-B2EF-1A0C5C508AF5}">
      <dgm:prSet/>
      <dgm:spPr/>
      <dgm:t>
        <a:bodyPr/>
        <a:lstStyle/>
        <a:p>
          <a:endParaRPr lang="ru-RU"/>
        </a:p>
      </dgm:t>
    </dgm:pt>
    <dgm:pt modelId="{D14B6C0F-29DD-471B-8E3A-0D19FE29F82A}" type="sibTrans" cxnId="{F06255F6-D8F3-43DC-B2EF-1A0C5C508AF5}">
      <dgm:prSet/>
      <dgm:spPr/>
      <dgm:t>
        <a:bodyPr/>
        <a:lstStyle/>
        <a:p>
          <a:endParaRPr lang="ru-RU"/>
        </a:p>
      </dgm:t>
    </dgm:pt>
    <dgm:pt modelId="{ABB01910-8453-4C94-A141-7C6E23B8D40D}" type="pres">
      <dgm:prSet presAssocID="{DC9B38ED-CD48-4DAD-A991-376D0C861ECA}" presName="compositeShape" presStyleCnt="0">
        <dgm:presLayoutVars>
          <dgm:chMax val="7"/>
          <dgm:dir/>
          <dgm:resizeHandles val="exact"/>
        </dgm:presLayoutVars>
      </dgm:prSet>
      <dgm:spPr/>
    </dgm:pt>
    <dgm:pt modelId="{D3D3628E-3277-4C67-8ABF-DA43298D156C}" type="pres">
      <dgm:prSet presAssocID="{E37F1084-C72F-48F0-BCF4-36F305AA5978}" presName="circ1" presStyleLbl="vennNode1" presStyleIdx="0" presStyleCnt="3"/>
      <dgm:spPr/>
      <dgm:t>
        <a:bodyPr/>
        <a:lstStyle/>
        <a:p>
          <a:endParaRPr lang="ru-RU"/>
        </a:p>
      </dgm:t>
    </dgm:pt>
    <dgm:pt modelId="{24A343FA-EE86-4271-9DC3-0EB60D56837F}" type="pres">
      <dgm:prSet presAssocID="{E37F1084-C72F-48F0-BCF4-36F305AA5978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C2D513-E4F2-4FA4-A6CC-79313F113FED}" type="pres">
      <dgm:prSet presAssocID="{637C32B6-2FAE-4DA3-B327-F2012A3C76DE}" presName="circ2" presStyleLbl="vennNode1" presStyleIdx="1" presStyleCnt="3"/>
      <dgm:spPr/>
      <dgm:t>
        <a:bodyPr/>
        <a:lstStyle/>
        <a:p>
          <a:endParaRPr lang="ru-RU"/>
        </a:p>
      </dgm:t>
    </dgm:pt>
    <dgm:pt modelId="{9C90F42A-1A57-4346-9A66-AED9490121E2}" type="pres">
      <dgm:prSet presAssocID="{637C32B6-2FAE-4DA3-B327-F2012A3C76DE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E4BE40-13C9-4902-8EA8-7CCD91190BA7}" type="pres">
      <dgm:prSet presAssocID="{31B6EAF0-F0D6-482B-A1ED-9A0A0BF94EFA}" presName="circ3" presStyleLbl="vennNode1" presStyleIdx="2" presStyleCnt="3"/>
      <dgm:spPr/>
      <dgm:t>
        <a:bodyPr/>
        <a:lstStyle/>
        <a:p>
          <a:endParaRPr lang="ru-RU"/>
        </a:p>
      </dgm:t>
    </dgm:pt>
    <dgm:pt modelId="{0007E362-84BD-455A-A203-FF5B3F77E80F}" type="pres">
      <dgm:prSet presAssocID="{31B6EAF0-F0D6-482B-A1ED-9A0A0BF94EFA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867A389-EBF6-46E2-BE52-6BF5826FA720}" type="presOf" srcId="{637C32B6-2FAE-4DA3-B327-F2012A3C76DE}" destId="{27C2D513-E4F2-4FA4-A6CC-79313F113FED}" srcOrd="0" destOrd="0" presId="urn:microsoft.com/office/officeart/2005/8/layout/venn1"/>
    <dgm:cxn modelId="{6E4CFCDA-29EE-495B-BDBC-10580D136EF9}" srcId="{DC9B38ED-CD48-4DAD-A991-376D0C861ECA}" destId="{E37F1084-C72F-48F0-BCF4-36F305AA5978}" srcOrd="0" destOrd="0" parTransId="{80F57F75-1522-41C5-A997-8E63778AD7FE}" sibTransId="{E66046DB-9B24-4845-B7D3-121901365A6E}"/>
    <dgm:cxn modelId="{85AB558F-D6A6-44BA-AA57-C3A0EE03DCB8}" type="presOf" srcId="{E37F1084-C72F-48F0-BCF4-36F305AA5978}" destId="{D3D3628E-3277-4C67-8ABF-DA43298D156C}" srcOrd="0" destOrd="0" presId="urn:microsoft.com/office/officeart/2005/8/layout/venn1"/>
    <dgm:cxn modelId="{238013FA-7698-456F-AAEC-2151561D4540}" srcId="{DC9B38ED-CD48-4DAD-A991-376D0C861ECA}" destId="{637C32B6-2FAE-4DA3-B327-F2012A3C76DE}" srcOrd="1" destOrd="0" parTransId="{6364908C-E107-46E3-AA51-9864CBA5225F}" sibTransId="{D2553E26-B101-4891-9AAC-7972C1957DCC}"/>
    <dgm:cxn modelId="{4270361C-01A8-4EB7-84A2-8C6B33F270DB}" type="presOf" srcId="{31B6EAF0-F0D6-482B-A1ED-9A0A0BF94EFA}" destId="{55E4BE40-13C9-4902-8EA8-7CCD91190BA7}" srcOrd="0" destOrd="0" presId="urn:microsoft.com/office/officeart/2005/8/layout/venn1"/>
    <dgm:cxn modelId="{0265BA52-C388-4244-AFAC-828D57C0257D}" type="presOf" srcId="{E37F1084-C72F-48F0-BCF4-36F305AA5978}" destId="{24A343FA-EE86-4271-9DC3-0EB60D56837F}" srcOrd="1" destOrd="0" presId="urn:microsoft.com/office/officeart/2005/8/layout/venn1"/>
    <dgm:cxn modelId="{22CDDD40-5A70-4D0D-8232-0795F133FC64}" type="presOf" srcId="{31B6EAF0-F0D6-482B-A1ED-9A0A0BF94EFA}" destId="{0007E362-84BD-455A-A203-FF5B3F77E80F}" srcOrd="1" destOrd="0" presId="urn:microsoft.com/office/officeart/2005/8/layout/venn1"/>
    <dgm:cxn modelId="{3D838484-5880-4F7C-9921-13C15947D9E7}" type="presOf" srcId="{637C32B6-2FAE-4DA3-B327-F2012A3C76DE}" destId="{9C90F42A-1A57-4346-9A66-AED9490121E2}" srcOrd="1" destOrd="0" presId="urn:microsoft.com/office/officeart/2005/8/layout/venn1"/>
    <dgm:cxn modelId="{F06255F6-D8F3-43DC-B2EF-1A0C5C508AF5}" srcId="{DC9B38ED-CD48-4DAD-A991-376D0C861ECA}" destId="{31B6EAF0-F0D6-482B-A1ED-9A0A0BF94EFA}" srcOrd="2" destOrd="0" parTransId="{992C10BD-F42F-4F35-A93D-A132C57C6D32}" sibTransId="{D14B6C0F-29DD-471B-8E3A-0D19FE29F82A}"/>
    <dgm:cxn modelId="{61717A59-16D5-4273-9813-C79BD83DBBCB}" type="presOf" srcId="{DC9B38ED-CD48-4DAD-A991-376D0C861ECA}" destId="{ABB01910-8453-4C94-A141-7C6E23B8D40D}" srcOrd="0" destOrd="0" presId="urn:microsoft.com/office/officeart/2005/8/layout/venn1"/>
    <dgm:cxn modelId="{8C31C083-0CA3-44DE-BE22-B30E68C4605F}" type="presParOf" srcId="{ABB01910-8453-4C94-A141-7C6E23B8D40D}" destId="{D3D3628E-3277-4C67-8ABF-DA43298D156C}" srcOrd="0" destOrd="0" presId="urn:microsoft.com/office/officeart/2005/8/layout/venn1"/>
    <dgm:cxn modelId="{8CDA94D2-1845-46D9-8FAF-EDBAD7813D01}" type="presParOf" srcId="{ABB01910-8453-4C94-A141-7C6E23B8D40D}" destId="{24A343FA-EE86-4271-9DC3-0EB60D56837F}" srcOrd="1" destOrd="0" presId="urn:microsoft.com/office/officeart/2005/8/layout/venn1"/>
    <dgm:cxn modelId="{375C7CF2-75DA-49AE-B3E7-D8D7CE5873E5}" type="presParOf" srcId="{ABB01910-8453-4C94-A141-7C6E23B8D40D}" destId="{27C2D513-E4F2-4FA4-A6CC-79313F113FED}" srcOrd="2" destOrd="0" presId="urn:microsoft.com/office/officeart/2005/8/layout/venn1"/>
    <dgm:cxn modelId="{8B0DBE8B-2E13-41E1-B519-3317426C7B85}" type="presParOf" srcId="{ABB01910-8453-4C94-A141-7C6E23B8D40D}" destId="{9C90F42A-1A57-4346-9A66-AED9490121E2}" srcOrd="3" destOrd="0" presId="urn:microsoft.com/office/officeart/2005/8/layout/venn1"/>
    <dgm:cxn modelId="{1A61049F-F573-4241-99BE-F28C61EA5CCB}" type="presParOf" srcId="{ABB01910-8453-4C94-A141-7C6E23B8D40D}" destId="{55E4BE40-13C9-4902-8EA8-7CCD91190BA7}" srcOrd="4" destOrd="0" presId="urn:microsoft.com/office/officeart/2005/8/layout/venn1"/>
    <dgm:cxn modelId="{4FC4C7CC-C549-4638-A0FC-B397FFD6EAD5}" type="presParOf" srcId="{ABB01910-8453-4C94-A141-7C6E23B8D40D}" destId="{0007E362-84BD-455A-A203-FF5B3F77E80F}" srcOrd="5" destOrd="0" presId="urn:microsoft.com/office/officeart/2005/8/layout/venn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3D3628E-3277-4C67-8ABF-DA43298D156C}">
      <dsp:nvSpPr>
        <dsp:cNvPr id="0" name=""/>
        <dsp:cNvSpPr/>
      </dsp:nvSpPr>
      <dsp:spPr>
        <a:xfrm>
          <a:off x="2926744" y="32403"/>
          <a:ext cx="1555372" cy="155537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педагог</a:t>
          </a:r>
          <a:endParaRPr lang="ru-RU" sz="1900" kern="1200" dirty="0"/>
        </a:p>
      </dsp:txBody>
      <dsp:txXfrm>
        <a:off x="3134127" y="304593"/>
        <a:ext cx="1140606" cy="699917"/>
      </dsp:txXfrm>
    </dsp:sp>
    <dsp:sp modelId="{27C2D513-E4F2-4FA4-A6CC-79313F113FED}">
      <dsp:nvSpPr>
        <dsp:cNvPr id="0" name=""/>
        <dsp:cNvSpPr/>
      </dsp:nvSpPr>
      <dsp:spPr>
        <a:xfrm>
          <a:off x="3487975" y="1004511"/>
          <a:ext cx="1555372" cy="155537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родитель</a:t>
          </a:r>
          <a:endParaRPr lang="ru-RU" sz="1900" kern="1200" dirty="0"/>
        </a:p>
      </dsp:txBody>
      <dsp:txXfrm>
        <a:off x="3963659" y="1406315"/>
        <a:ext cx="933223" cy="855454"/>
      </dsp:txXfrm>
    </dsp:sp>
    <dsp:sp modelId="{55E4BE40-13C9-4902-8EA8-7CCD91190BA7}">
      <dsp:nvSpPr>
        <dsp:cNvPr id="0" name=""/>
        <dsp:cNvSpPr/>
      </dsp:nvSpPr>
      <dsp:spPr>
        <a:xfrm>
          <a:off x="2365514" y="1004511"/>
          <a:ext cx="1555372" cy="155537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ребёнок</a:t>
          </a:r>
          <a:endParaRPr lang="ru-RU" sz="1900" kern="1200" dirty="0"/>
        </a:p>
      </dsp:txBody>
      <dsp:txXfrm>
        <a:off x="2511978" y="1406315"/>
        <a:ext cx="933223" cy="8554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E7E4036-1392-4151-AF84-3794E8589184}" type="datetimeFigureOut">
              <a:rPr lang="ru-RU" smtClean="0"/>
              <a:pPr/>
              <a:t>16.01.2018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47DF387-47EB-4856-A529-75051C543D45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E4036-1392-4151-AF84-3794E8589184}" type="datetimeFigureOut">
              <a:rPr lang="ru-RU" smtClean="0"/>
              <a:pPr/>
              <a:t>16.01.2018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DF387-47EB-4856-A529-75051C543D45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E4036-1392-4151-AF84-3794E8589184}" type="datetimeFigureOut">
              <a:rPr lang="ru-RU" smtClean="0"/>
              <a:pPr/>
              <a:t>16.01.2018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DF387-47EB-4856-A529-75051C543D45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E4036-1392-4151-AF84-3794E8589184}" type="datetimeFigureOut">
              <a:rPr lang="ru-RU" smtClean="0"/>
              <a:pPr/>
              <a:t>16.01.2018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DF387-47EB-4856-A529-75051C543D4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E4036-1392-4151-AF84-3794E8589184}" type="datetimeFigureOut">
              <a:rPr lang="ru-RU" smtClean="0"/>
              <a:pPr/>
              <a:t>16.01.2018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DF387-47EB-4856-A529-75051C543D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E4036-1392-4151-AF84-3794E8589184}" type="datetimeFigureOut">
              <a:rPr lang="ru-RU" smtClean="0"/>
              <a:pPr/>
              <a:t>16.01.2018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DF387-47EB-4856-A529-75051C543D4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E4036-1392-4151-AF84-3794E8589184}" type="datetimeFigureOut">
              <a:rPr lang="ru-RU" smtClean="0"/>
              <a:pPr/>
              <a:t>16.01.2018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DF387-47EB-4856-A529-75051C543D45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E4036-1392-4151-AF84-3794E8589184}" type="datetimeFigureOut">
              <a:rPr lang="ru-RU" smtClean="0"/>
              <a:pPr/>
              <a:t>16.01.2018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DF387-47EB-4856-A529-75051C543D45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E4036-1392-4151-AF84-3794E8589184}" type="datetimeFigureOut">
              <a:rPr lang="ru-RU" smtClean="0"/>
              <a:pPr/>
              <a:t>16.01.2018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DF387-47EB-4856-A529-75051C543D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E4036-1392-4151-AF84-3794E8589184}" type="datetimeFigureOut">
              <a:rPr lang="ru-RU" smtClean="0"/>
              <a:pPr/>
              <a:t>16.01.2018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DF387-47EB-4856-A529-75051C543D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E4036-1392-4151-AF84-3794E8589184}" type="datetimeFigureOut">
              <a:rPr lang="ru-RU" smtClean="0"/>
              <a:pPr/>
              <a:t>16.01.2018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DF387-47EB-4856-A529-75051C543D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CE7E4036-1392-4151-AF84-3794E8589184}" type="datetimeFigureOut">
              <a:rPr lang="ru-RU" smtClean="0"/>
              <a:pPr/>
              <a:t>16.01.2018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C47DF387-47EB-4856-A529-75051C543D4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microsoft.com/office/2007/relationships/diagramDrawing" Target="../diagrams/drawing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i="1" dirty="0" err="1" smtClean="0"/>
              <a:t>Лэпбук</a:t>
            </a:r>
            <a:r>
              <a:rPr lang="ru-RU" sz="3600" b="1" i="1" dirty="0" smtClean="0"/>
              <a:t> и его значение в работе с детьми дошкольного возраста.</a:t>
            </a:r>
            <a:endParaRPr lang="ru-RU" sz="3600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5738752" y="5085184"/>
            <a:ext cx="313252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МОУ «СОШ «Свердловский ЦО»</a:t>
            </a:r>
          </a:p>
          <a:p>
            <a:pPr algn="r"/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Отделение№4</a:t>
            </a:r>
          </a:p>
          <a:p>
            <a:pPr algn="r"/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Группа «</a:t>
            </a:r>
            <a:r>
              <a:rPr lang="ru-RU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Умнички</a:t>
            </a: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»</a:t>
            </a:r>
          </a:p>
          <a:p>
            <a:pPr algn="r"/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Воспитатели: Кузьмина О.С.,</a:t>
            </a:r>
          </a:p>
          <a:p>
            <a:pPr algn="r"/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Савина В.А.</a:t>
            </a:r>
          </a:p>
          <a:p>
            <a:pPr algn="r"/>
            <a:r>
              <a:rPr lang="ru-RU" sz="1600" dirty="0" smtClean="0"/>
              <a:t> </a:t>
            </a:r>
            <a:endParaRPr lang="ru-RU" sz="1600" dirty="0"/>
          </a:p>
        </p:txBody>
      </p:sp>
      <p:pic>
        <p:nvPicPr>
          <p:cNvPr id="8" name="Содержимое 7" descr="20171115_1835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5" y="2247900"/>
            <a:ext cx="4929221" cy="387826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285665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idx="1"/>
          </p:nvPr>
        </p:nvSpPr>
        <p:spPr>
          <a:xfrm>
            <a:off x="323528" y="2564904"/>
            <a:ext cx="8352928" cy="387781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  <a:p>
            <a:r>
              <a:rPr lang="ru-RU" dirty="0" err="1" smtClean="0"/>
              <a:t>Лэпбук</a:t>
            </a:r>
            <a:r>
              <a:rPr lang="ru-RU" dirty="0" smtClean="0"/>
              <a:t> </a:t>
            </a:r>
            <a:r>
              <a:rPr lang="ru-RU" dirty="0"/>
              <a:t>(</a:t>
            </a:r>
            <a:r>
              <a:rPr lang="ru-RU" dirty="0" err="1"/>
              <a:t>lapbook</a:t>
            </a:r>
            <a:r>
              <a:rPr lang="ru-RU" dirty="0"/>
              <a:t>) –в дословном переводе с английского значит «наколенная книга» (</a:t>
            </a:r>
            <a:r>
              <a:rPr lang="ru-RU" dirty="0" err="1"/>
              <a:t>lap</a:t>
            </a:r>
            <a:r>
              <a:rPr lang="ru-RU" dirty="0"/>
              <a:t> –колени, </a:t>
            </a:r>
            <a:r>
              <a:rPr lang="ru-RU" dirty="0" err="1"/>
              <a:t>book</a:t>
            </a:r>
            <a:r>
              <a:rPr lang="ru-RU" dirty="0"/>
              <a:t>- книга). </a:t>
            </a:r>
            <a:endParaRPr lang="en-US" dirty="0" smtClean="0"/>
          </a:p>
          <a:p>
            <a:r>
              <a:rPr lang="ru-RU" dirty="0" smtClean="0"/>
              <a:t>Это </a:t>
            </a:r>
            <a:r>
              <a:rPr lang="ru-RU" dirty="0"/>
              <a:t>самодельная бумажная книжечка с кармашками, дверками, окошками, подвижными деталями, которые ребенок может доставать, перекладывать, складывать по своему усмотрению. В ней собирается материал по какой-то определенной </a:t>
            </a:r>
            <a:r>
              <a:rPr lang="ru-RU" dirty="0" smtClean="0"/>
              <a:t>теме</a:t>
            </a:r>
          </a:p>
          <a:p>
            <a:r>
              <a:rPr lang="ru-RU" dirty="0"/>
              <a:t>Это заключительный этап </a:t>
            </a:r>
            <a:r>
              <a:rPr lang="ru-RU" dirty="0" smtClean="0"/>
              <a:t>исследовательской </a:t>
            </a:r>
            <a:r>
              <a:rPr lang="ru-RU" dirty="0"/>
              <a:t>работы, которую </a:t>
            </a:r>
            <a:r>
              <a:rPr lang="ru-RU" dirty="0" smtClean="0"/>
              <a:t>дети проделали </a:t>
            </a:r>
            <a:r>
              <a:rPr lang="ru-RU" dirty="0"/>
              <a:t>в ходе изучения данной темы</a:t>
            </a:r>
            <a:r>
              <a:rPr lang="ru-RU" dirty="0" smtClean="0"/>
              <a:t>.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563888" y="548680"/>
            <a:ext cx="4880865" cy="1054250"/>
          </a:xfrm>
        </p:spPr>
        <p:txBody>
          <a:bodyPr/>
          <a:lstStyle/>
          <a:p>
            <a:r>
              <a:rPr lang="ru-RU" sz="3600" b="1" i="1" dirty="0" smtClean="0"/>
              <a:t>Что такое </a:t>
            </a:r>
            <a:r>
              <a:rPr lang="ru-RU" sz="3600" b="1" i="1" dirty="0" err="1" smtClean="0"/>
              <a:t>лэпбук</a:t>
            </a:r>
            <a:r>
              <a:rPr lang="en-US" sz="3600" b="1" i="1" dirty="0" smtClean="0"/>
              <a:t>?</a:t>
            </a:r>
            <a:endParaRPr lang="ru-RU" sz="3600" b="1" i="1" dirty="0"/>
          </a:p>
        </p:txBody>
      </p:sp>
      <p:pic>
        <p:nvPicPr>
          <p:cNvPr id="6" name="Рисунок 5" descr="20171115_1711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011813">
            <a:off x="714348" y="428604"/>
            <a:ext cx="2571768" cy="214311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142091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988840"/>
            <a:ext cx="8647936" cy="445967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Способствует</a:t>
            </a:r>
            <a:r>
              <a:rPr lang="ru-RU" dirty="0"/>
              <a:t>:</a:t>
            </a:r>
            <a:endParaRPr lang="en-US" dirty="0" smtClean="0"/>
          </a:p>
          <a:p>
            <a:r>
              <a:rPr lang="ru-RU" dirty="0" smtClean="0"/>
              <a:t>организации </a:t>
            </a:r>
            <a:r>
              <a:rPr lang="ru-RU" dirty="0"/>
              <a:t>материала по изучаемой теме в рамках комплексно-тематического </a:t>
            </a:r>
            <a:r>
              <a:rPr lang="ru-RU" dirty="0" smtClean="0"/>
              <a:t>планирования;</a:t>
            </a:r>
            <a:endParaRPr lang="ru-RU" dirty="0"/>
          </a:p>
          <a:p>
            <a:r>
              <a:rPr lang="ru-RU" dirty="0" smtClean="0"/>
              <a:t>оформлению результатов совместно</a:t>
            </a:r>
            <a:r>
              <a:rPr lang="ru-RU" dirty="0"/>
              <a:t>й</a:t>
            </a:r>
            <a:r>
              <a:rPr lang="ru-RU" dirty="0" smtClean="0"/>
              <a:t>  проектной </a:t>
            </a:r>
            <a:r>
              <a:rPr lang="en-US" dirty="0" smtClean="0"/>
              <a:t>           </a:t>
            </a:r>
            <a:r>
              <a:rPr lang="ru-RU" dirty="0" smtClean="0"/>
              <a:t>деятельности;</a:t>
            </a:r>
            <a:endParaRPr lang="ru-RU" dirty="0"/>
          </a:p>
          <a:p>
            <a:r>
              <a:rPr lang="ru-RU" dirty="0" smtClean="0"/>
              <a:t>организации </a:t>
            </a:r>
            <a:r>
              <a:rPr lang="ru-RU" dirty="0"/>
              <a:t>индивидуальной </a:t>
            </a:r>
            <a:r>
              <a:rPr lang="ru-RU" dirty="0" smtClean="0"/>
              <a:t>и                                 </a:t>
            </a:r>
            <a:r>
              <a:rPr lang="ru-RU" dirty="0"/>
              <a:t>самостоятельной работы  с </a:t>
            </a:r>
            <a:r>
              <a:rPr lang="ru-RU" dirty="0" smtClean="0"/>
              <a:t>детьми.</a:t>
            </a:r>
            <a:endParaRPr lang="en-US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Это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прекрасный способ подать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всю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                 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                              </a:t>
            </a:r>
          </a:p>
          <a:p>
            <a:pPr marL="0" indent="0">
              <a:buNone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    имеющуюся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информацию в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                                                            </a:t>
            </a:r>
          </a:p>
          <a:p>
            <a:pPr marL="0" indent="0">
              <a:buNone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         компактной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форме. </a:t>
            </a:r>
          </a:p>
          <a:p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ru-RU" sz="4000" b="1" i="1" dirty="0" smtClean="0"/>
              <a:t>Значение </a:t>
            </a:r>
            <a:r>
              <a:rPr lang="ru-RU" sz="4000" b="1" i="1" dirty="0" err="1" smtClean="0"/>
              <a:t>лэпбука</a:t>
            </a:r>
            <a:r>
              <a:rPr lang="ru-RU" sz="4000" b="1" i="1" dirty="0" smtClean="0"/>
              <a:t> </a:t>
            </a:r>
            <a:r>
              <a:rPr lang="ru-RU" sz="4000" b="1" i="1" dirty="0"/>
              <a:t>для </a:t>
            </a:r>
            <a:r>
              <a:rPr lang="ru-RU" sz="4000" b="1" i="1" dirty="0" smtClean="0"/>
              <a:t>педагога.</a:t>
            </a:r>
            <a:r>
              <a:rPr lang="ru-RU" sz="4000" dirty="0"/>
              <a:t/>
            </a:r>
            <a:br>
              <a:rPr lang="ru-RU" sz="4000" dirty="0"/>
            </a:br>
            <a:endParaRPr lang="ru-RU" sz="2200" dirty="0"/>
          </a:p>
        </p:txBody>
      </p:sp>
      <p:pic>
        <p:nvPicPr>
          <p:cNvPr id="5" name="Рисунок 4" descr="20171115_1819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01011">
            <a:off x="5072066" y="3786190"/>
            <a:ext cx="3786214" cy="257174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493782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107504" y="1844824"/>
            <a:ext cx="8856984" cy="38778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Способствует:</a:t>
            </a:r>
            <a:endParaRPr lang="ru-RU" dirty="0"/>
          </a:p>
          <a:p>
            <a:r>
              <a:rPr lang="ru-RU" dirty="0" smtClean="0"/>
              <a:t>пониманию </a:t>
            </a:r>
            <a:r>
              <a:rPr lang="ru-RU" dirty="0"/>
              <a:t>и запоминанию информации по изучаемой </a:t>
            </a:r>
            <a:r>
              <a:rPr lang="ru-RU" dirty="0" smtClean="0"/>
              <a:t>теме;</a:t>
            </a:r>
            <a:endParaRPr lang="ru-RU" dirty="0"/>
          </a:p>
          <a:p>
            <a:r>
              <a:rPr lang="ru-RU" dirty="0" smtClean="0"/>
              <a:t>приобретению </a:t>
            </a:r>
            <a:r>
              <a:rPr lang="ru-RU" dirty="0"/>
              <a:t>ребенком навыков самостоятельного сбора </a:t>
            </a:r>
            <a:r>
              <a:rPr lang="ru-RU" dirty="0" smtClean="0"/>
              <a:t>информации </a:t>
            </a:r>
            <a:r>
              <a:rPr lang="ru-RU" dirty="0"/>
              <a:t>по изучаемой </a:t>
            </a:r>
            <a:r>
              <a:rPr lang="ru-RU" dirty="0" smtClean="0"/>
              <a:t>теме;</a:t>
            </a:r>
            <a:endParaRPr lang="ru-RU" dirty="0"/>
          </a:p>
          <a:p>
            <a:r>
              <a:rPr lang="ru-RU" dirty="0" smtClean="0"/>
              <a:t>повторению </a:t>
            </a:r>
            <a:r>
              <a:rPr lang="ru-RU" dirty="0"/>
              <a:t>и закреплению материала по пройденной </a:t>
            </a:r>
            <a:r>
              <a:rPr lang="ru-RU" dirty="0" smtClean="0"/>
              <a:t>теме.</a:t>
            </a:r>
            <a:endParaRPr lang="ru-RU" dirty="0"/>
          </a:p>
          <a:p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95536" y="692696"/>
            <a:ext cx="8534400" cy="1008112"/>
          </a:xfrm>
        </p:spPr>
        <p:txBody>
          <a:bodyPr>
            <a:normAutofit fontScale="90000"/>
          </a:bodyPr>
          <a:lstStyle/>
          <a:p>
            <a:r>
              <a:rPr lang="ru-RU" sz="4000" b="1" i="1" dirty="0" smtClean="0"/>
              <a:t/>
            </a:r>
            <a:br>
              <a:rPr lang="ru-RU" sz="4000" b="1" i="1" dirty="0" smtClean="0"/>
            </a:br>
            <a:r>
              <a:rPr lang="ru-RU" sz="4000" b="1" i="1" dirty="0"/>
              <a:t/>
            </a:r>
            <a:br>
              <a:rPr lang="ru-RU" sz="4000" b="1" i="1" dirty="0"/>
            </a:br>
            <a:r>
              <a:rPr lang="ru-RU" sz="4000" b="1" i="1" dirty="0" smtClean="0"/>
              <a:t>Значение </a:t>
            </a:r>
            <a:r>
              <a:rPr lang="ru-RU" sz="4000" b="1" i="1" dirty="0" err="1"/>
              <a:t>л</a:t>
            </a:r>
            <a:r>
              <a:rPr lang="ru-RU" sz="4000" b="1" i="1" dirty="0" err="1" smtClean="0"/>
              <a:t>эпбука</a:t>
            </a:r>
            <a:r>
              <a:rPr lang="ru-RU" sz="4000" b="1" i="1" dirty="0" smtClean="0"/>
              <a:t> </a:t>
            </a:r>
            <a:r>
              <a:rPr lang="ru-RU" sz="4000" b="1" i="1" dirty="0"/>
              <a:t>для </a:t>
            </a:r>
            <a:r>
              <a:rPr lang="ru-RU" sz="4000" b="1" i="1" dirty="0" smtClean="0"/>
              <a:t>ребенка.</a:t>
            </a:r>
            <a:br>
              <a:rPr lang="ru-RU" sz="4000" b="1" i="1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6" name="Рисунок 5" descr="20171115_1820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0100" y="3929066"/>
            <a:ext cx="3357554" cy="278605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Рисунок 8" descr="20171115_18004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3504" y="3929066"/>
            <a:ext cx="3357554" cy="278605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1925364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Объект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284328237"/>
              </p:ext>
            </p:extLst>
          </p:nvPr>
        </p:nvGraphicFramePr>
        <p:xfrm>
          <a:off x="4357686" y="2071678"/>
          <a:ext cx="3770242" cy="25814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i="1" dirty="0"/>
              <a:t>«Творческое взаимодействие»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46585" y="4653136"/>
            <a:ext cx="87129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	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При сборе информации и оформлении 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</a:rPr>
              <a:t>лэпбука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 происходит взаимодействие: педагог-ребёнок, ребёнок-родитель, педагог-родитель.</a:t>
            </a:r>
          </a:p>
          <a:p>
            <a:pPr algn="just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	Это отличный метод создания ЕОП между детским  садом и родителями (законными представителями).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Рисунок 4" descr="20171115_18003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57224" y="2000240"/>
            <a:ext cx="3071834" cy="235745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1060922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55576" y="1988840"/>
            <a:ext cx="7408333" cy="34506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Помогает:</a:t>
            </a:r>
          </a:p>
          <a:p>
            <a:pPr lvl="0"/>
            <a:r>
              <a:rPr lang="ru-RU" dirty="0"/>
              <a:t>структурировать сложную </a:t>
            </a:r>
            <a:r>
              <a:rPr lang="ru-RU" dirty="0" smtClean="0"/>
              <a:t>информацию;</a:t>
            </a:r>
            <a:endParaRPr lang="ru-RU" dirty="0"/>
          </a:p>
          <a:p>
            <a:pPr lvl="0"/>
            <a:r>
              <a:rPr lang="ru-RU" dirty="0" smtClean="0"/>
              <a:t>развивать </a:t>
            </a:r>
            <a:r>
              <a:rPr lang="ru-RU" dirty="0"/>
              <a:t>познавательный интерес и творческое </a:t>
            </a:r>
            <a:r>
              <a:rPr lang="ru-RU" dirty="0" smtClean="0"/>
              <a:t>мышление ребёнка;</a:t>
            </a:r>
            <a:endParaRPr lang="ru-RU" dirty="0"/>
          </a:p>
          <a:p>
            <a:pPr lvl="0"/>
            <a:r>
              <a:rPr lang="ru-RU" dirty="0"/>
              <a:t>разнообразить даже самую скучную </a:t>
            </a:r>
            <a:r>
              <a:rPr lang="ru-RU" dirty="0" smtClean="0"/>
              <a:t>тему;</a:t>
            </a:r>
            <a:endParaRPr lang="ru-RU" dirty="0"/>
          </a:p>
          <a:p>
            <a:pPr lvl="0"/>
            <a:r>
              <a:rPr lang="ru-RU" dirty="0"/>
              <a:t>научить простому способу </a:t>
            </a:r>
            <a:r>
              <a:rPr lang="ru-RU" dirty="0" smtClean="0"/>
              <a:t>запоминания;</a:t>
            </a:r>
            <a:endParaRPr lang="ru-RU" dirty="0"/>
          </a:p>
          <a:p>
            <a:r>
              <a:rPr lang="ru-RU" dirty="0"/>
              <a:t>объединить  всю семью ( группу детей в детском саду) для увлекательного и полезного </a:t>
            </a:r>
            <a:r>
              <a:rPr lang="ru-RU" dirty="0" smtClean="0"/>
              <a:t>занятия.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i="1" dirty="0"/>
              <a:t>Преимущество использования </a:t>
            </a:r>
            <a:r>
              <a:rPr lang="ru-RU" sz="3600" b="1" i="1" dirty="0" err="1" smtClean="0"/>
              <a:t>лэпбука</a:t>
            </a:r>
            <a:r>
              <a:rPr lang="ru-RU" sz="3600" b="1" i="1" dirty="0" smtClean="0"/>
              <a:t>.</a:t>
            </a:r>
            <a:endParaRPr lang="ru-RU" sz="3600" b="1" i="1" dirty="0"/>
          </a:p>
        </p:txBody>
      </p:sp>
    </p:spTree>
    <p:extLst>
      <p:ext uri="{BB962C8B-B14F-4D97-AF65-F5344CB8AC3E}">
        <p14:creationId xmlns:p14="http://schemas.microsoft.com/office/powerpoint/2010/main" xmlns="" val="119769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7584" y="476672"/>
            <a:ext cx="7756263" cy="1054250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5" name="Picture 4" descr="http://s4.pic4you.ru/y2014/06-26/12216/446603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023828" y="1592799"/>
            <a:ext cx="3024335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85892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408</TotalTime>
  <Words>239</Words>
  <Application>Microsoft Office PowerPoint</Application>
  <PresentationFormat>Экран (4:3)</PresentationFormat>
  <Paragraphs>42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Твердый переплет</vt:lpstr>
      <vt:lpstr>Лэпбук и его значение в работе с детьми дошкольного возраста.</vt:lpstr>
      <vt:lpstr>Что такое лэпбук?</vt:lpstr>
      <vt:lpstr>Значение лэпбука для педагога. </vt:lpstr>
      <vt:lpstr>  Значение лэпбука для ребенка.  </vt:lpstr>
      <vt:lpstr>«Творческое взаимодействие» </vt:lpstr>
      <vt:lpstr>Преимущество использования лэпбука.</vt:lpstr>
      <vt:lpstr>Спасибо за внимание!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Что такое лепбук?</dc:title>
  <dc:creator>Admin</dc:creator>
  <cp:lastModifiedBy>Ольга</cp:lastModifiedBy>
  <cp:revision>32</cp:revision>
  <dcterms:created xsi:type="dcterms:W3CDTF">2015-12-01T17:04:29Z</dcterms:created>
  <dcterms:modified xsi:type="dcterms:W3CDTF">2018-01-16T08:16:04Z</dcterms:modified>
</cp:coreProperties>
</file>